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80" r:id="rId22"/>
    <p:sldId id="281" r:id="rId23"/>
    <p:sldId id="284" r:id="rId24"/>
    <p:sldId id="312" r:id="rId25"/>
    <p:sldId id="290" r:id="rId26"/>
    <p:sldId id="293" r:id="rId27"/>
    <p:sldId id="313" r:id="rId28"/>
    <p:sldId id="296" r:id="rId29"/>
    <p:sldId id="299" r:id="rId30"/>
    <p:sldId id="314" r:id="rId31"/>
    <p:sldId id="301" r:id="rId32"/>
    <p:sldId id="302" r:id="rId33"/>
    <p:sldId id="303" r:id="rId34"/>
    <p:sldId id="304" r:id="rId35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92280" autoAdjust="0"/>
  </p:normalViewPr>
  <p:slideViewPr>
    <p:cSldViewPr>
      <p:cViewPr>
        <p:scale>
          <a:sx n="50" d="100"/>
          <a:sy n="50" d="100"/>
        </p:scale>
        <p:origin x="-2202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2D1F9-55ED-4CB9-ABFE-DC9F56E9DCCE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F2B1A-31FA-421B-BED7-440498840BE7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19</a:t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22</a:t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25</a:t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28</a:t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Sistema de Gestión de Comprobantes Fiscales Digitales (CFDI v 3.3)por Internet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Manual de usuario </a:t>
            </a:r>
            <a:r>
              <a:rPr lang="es-MX" dirty="0" err="1" smtClean="0"/>
              <a:t>Estandar</a:t>
            </a:r>
            <a:endParaRPr lang="es-MX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2.4.2 Generar CFDI(Emisor)</a:t>
            </a:r>
            <a:endParaRPr lang="es-MX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21857" t="26203" r="10624" b="27532"/>
          <a:stretch>
            <a:fillRect/>
          </a:stretch>
        </p:blipFill>
        <p:spPr bwMode="auto">
          <a:xfrm>
            <a:off x="1" y="1340768"/>
            <a:ext cx="622818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371184" y="1556792"/>
            <a:ext cx="2772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Carga por medio de una lista desplegable  todos los emisores .</a:t>
            </a:r>
          </a:p>
          <a:p>
            <a:endParaRPr lang="es-MX" dirty="0"/>
          </a:p>
          <a:p>
            <a:r>
              <a:rPr lang="es-MX" dirty="0" smtClean="0"/>
              <a:t>Nota: al seleccionar un emisor se cargaran los campos “</a:t>
            </a:r>
            <a:r>
              <a:rPr lang="es-MX" dirty="0" err="1" smtClean="0"/>
              <a:t>rfc</a:t>
            </a:r>
            <a:r>
              <a:rPr lang="es-MX" dirty="0" smtClean="0"/>
              <a:t>, régimen fiscal, razón social, tipo de persona</a:t>
            </a:r>
            <a:endParaRPr lang="es-MX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 l="23435" t="40156" r="26202" b="42125"/>
          <a:stretch>
            <a:fillRect/>
          </a:stretch>
        </p:blipFill>
        <p:spPr bwMode="auto">
          <a:xfrm>
            <a:off x="1331640" y="4797152"/>
            <a:ext cx="655272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7 Conector angular"/>
          <p:cNvCxnSpPr/>
          <p:nvPr/>
        </p:nvCxnSpPr>
        <p:spPr>
          <a:xfrm rot="5400000">
            <a:off x="7128284" y="4329100"/>
            <a:ext cx="936104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683568" y="4365104"/>
            <a:ext cx="17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Funcionamiento:</a:t>
            </a:r>
            <a:endParaRPr lang="es-MX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2.4.2 Generar CFDI(Receptor)</a:t>
            </a:r>
            <a:endParaRPr lang="es-MX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271" t="38816" r="10642" b="24591"/>
          <a:stretch>
            <a:fillRect/>
          </a:stretch>
        </p:blipFill>
        <p:spPr bwMode="auto">
          <a:xfrm>
            <a:off x="0" y="1556792"/>
            <a:ext cx="637220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371184" y="1556792"/>
            <a:ext cx="2772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Carga por medio de una lista desplegable  todos los emisores .</a:t>
            </a:r>
          </a:p>
          <a:p>
            <a:endParaRPr lang="es-MX" dirty="0"/>
          </a:p>
          <a:p>
            <a:r>
              <a:rPr lang="es-MX" dirty="0" smtClean="0"/>
              <a:t>Nota: al seleccionar un emisor se cargaran los campos “</a:t>
            </a:r>
            <a:r>
              <a:rPr lang="es-MX" dirty="0" err="1" smtClean="0"/>
              <a:t>rfc</a:t>
            </a:r>
            <a:r>
              <a:rPr lang="es-MX" dirty="0" smtClean="0"/>
              <a:t>, régimen fiscal, razón social, tipo de persona</a:t>
            </a:r>
            <a:endParaRPr lang="es-MX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 l="23517" t="44906" r="11178" b="37375"/>
          <a:stretch>
            <a:fillRect/>
          </a:stretch>
        </p:blipFill>
        <p:spPr bwMode="auto">
          <a:xfrm>
            <a:off x="1187624" y="4725144"/>
            <a:ext cx="691276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6 Conector angular"/>
          <p:cNvCxnSpPr/>
          <p:nvPr/>
        </p:nvCxnSpPr>
        <p:spPr>
          <a:xfrm rot="5400000">
            <a:off x="7128284" y="4329100"/>
            <a:ext cx="936104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683568" y="4365104"/>
            <a:ext cx="17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Funcionamiento:</a:t>
            </a:r>
            <a:endParaRPr lang="es-MX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2.4.2 Generar CFDI(Comprobante)</a:t>
            </a:r>
            <a:endParaRPr lang="es-MX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271" t="43589" r="10642" b="16636"/>
          <a:stretch>
            <a:fillRect/>
          </a:stretch>
        </p:blipFill>
        <p:spPr bwMode="auto">
          <a:xfrm>
            <a:off x="0" y="2204864"/>
            <a:ext cx="644420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516216" y="3212976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Llenado de datos para generar la factura encabezado en el </a:t>
            </a:r>
            <a:r>
              <a:rPr lang="es-MX" dirty="0" err="1" smtClean="0"/>
              <a:t>xml</a:t>
            </a:r>
            <a:endParaRPr lang="es-MX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parte1)</a:t>
            </a:r>
            <a:endParaRPr lang="es-MX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2410" t="26203" r="10624" b="33438"/>
          <a:stretch>
            <a:fillRect/>
          </a:stretch>
        </p:blipFill>
        <p:spPr bwMode="auto">
          <a:xfrm>
            <a:off x="0" y="1484784"/>
            <a:ext cx="687727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948264" y="1700808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7164288" y="1556792"/>
            <a:ext cx="197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Selecciona el concepto.</a:t>
            </a:r>
          </a:p>
          <a:p>
            <a:r>
              <a:rPr lang="es-MX" sz="1200" dirty="0" smtClean="0"/>
              <a:t>- </a:t>
            </a:r>
            <a:r>
              <a:rPr lang="es-MX" sz="1200" dirty="0" smtClean="0"/>
              <a:t>selecciona el numero de conceptos.</a:t>
            </a:r>
          </a:p>
          <a:p>
            <a:r>
              <a:rPr lang="es-MX" sz="1200" dirty="0" smtClean="0"/>
              <a:t>- </a:t>
            </a:r>
            <a:r>
              <a:rPr lang="es-MX" sz="1200" dirty="0" smtClean="0"/>
              <a:t>agrega el concepto.</a:t>
            </a:r>
            <a:endParaRPr lang="es-MX" sz="1200" dirty="0"/>
          </a:p>
        </p:txBody>
      </p:sp>
      <p:sp>
        <p:nvSpPr>
          <p:cNvPr id="7" name="6 Cerrar llave"/>
          <p:cNvSpPr/>
          <p:nvPr/>
        </p:nvSpPr>
        <p:spPr>
          <a:xfrm>
            <a:off x="6948264" y="3068960"/>
            <a:ext cx="216024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7236296" y="3212976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Recarga la información  del concepto y calcula automáticamente su importe base</a:t>
            </a:r>
            <a:endParaRPr lang="es-MX" sz="12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 l="24070" t="39984" r="12838" b="25563"/>
          <a:stretch>
            <a:fillRect/>
          </a:stretch>
        </p:blipFill>
        <p:spPr bwMode="auto">
          <a:xfrm>
            <a:off x="0" y="4913784"/>
            <a:ext cx="633258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CuadroTexto"/>
          <p:cNvSpPr txBox="1"/>
          <p:nvPr/>
        </p:nvSpPr>
        <p:spPr>
          <a:xfrm>
            <a:off x="6372200" y="5288340"/>
            <a:ext cx="2592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Al seleccionar un concepto de la lista desplegable seguidamente agregamos el numero de conceptos en una partida.</a:t>
            </a:r>
          </a:p>
          <a:p>
            <a:endParaRPr lang="es-MX" sz="1200" dirty="0"/>
          </a:p>
          <a:p>
            <a:r>
              <a:rPr lang="es-MX" sz="1200" dirty="0" smtClean="0"/>
              <a:t>Se recargaran los campos automáticamente como se ve en la imagen.</a:t>
            </a:r>
            <a:endParaRPr lang="es-MX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611560" y="4437112"/>
            <a:ext cx="18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 :</a:t>
            </a:r>
            <a:endParaRPr lang="es-MX" dirty="0"/>
          </a:p>
        </p:txBody>
      </p:sp>
      <p:sp>
        <p:nvSpPr>
          <p:cNvPr id="18" name="17 Rectángulo"/>
          <p:cNvSpPr/>
          <p:nvPr/>
        </p:nvSpPr>
        <p:spPr>
          <a:xfrm>
            <a:off x="0" y="4941168"/>
            <a:ext cx="4139952" cy="2880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Rectángulo"/>
          <p:cNvSpPr/>
          <p:nvPr/>
        </p:nvSpPr>
        <p:spPr>
          <a:xfrm>
            <a:off x="0" y="5949280"/>
            <a:ext cx="6300192" cy="9087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parte2)</a:t>
            </a:r>
            <a:endParaRPr lang="es-MX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39000" r="12838" b="28516"/>
          <a:stretch>
            <a:fillRect/>
          </a:stretch>
        </p:blipFill>
        <p:spPr bwMode="auto">
          <a:xfrm>
            <a:off x="0" y="1916832"/>
            <a:ext cx="694826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395536" y="1412776"/>
            <a:ext cx="407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 de impuestos calculados: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>
            <a:off x="6876256" y="2492896"/>
            <a:ext cx="360040" cy="1728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7380312" y="2420888"/>
            <a:ext cx="151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Hace el calculo de impuestos al seleccionar la cantidad de conceptos , al realizar esta acción los demás campos se recargaran automáticamente  </a:t>
            </a:r>
            <a:endParaRPr lang="es-MX" sz="1200" dirty="0"/>
          </a:p>
        </p:txBody>
      </p:sp>
      <p:sp>
        <p:nvSpPr>
          <p:cNvPr id="9" name="8 Rectángulo"/>
          <p:cNvSpPr/>
          <p:nvPr/>
        </p:nvSpPr>
        <p:spPr>
          <a:xfrm>
            <a:off x="2051720" y="2420888"/>
            <a:ext cx="4896544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71364" t="41927" r="20437" b="55338"/>
          <a:stretch>
            <a:fillRect/>
          </a:stretch>
        </p:blipFill>
        <p:spPr bwMode="auto">
          <a:xfrm>
            <a:off x="7740352" y="5373216"/>
            <a:ext cx="11521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 l="23517" t="35063" r="11178" b="45250"/>
          <a:stretch>
            <a:fillRect/>
          </a:stretch>
        </p:blipFill>
        <p:spPr bwMode="auto">
          <a:xfrm>
            <a:off x="0" y="4437112"/>
            <a:ext cx="633670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errar llave"/>
          <p:cNvSpPr/>
          <p:nvPr/>
        </p:nvSpPr>
        <p:spPr>
          <a:xfrm>
            <a:off x="6372200" y="4725144"/>
            <a:ext cx="360040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6732240" y="4509120"/>
            <a:ext cx="2160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Este apartado se encontrara vacio hasta que presionemos el botón agregar conceptos en la parte superior de el </a:t>
            </a:r>
            <a:r>
              <a:rPr lang="es-MX" sz="1200" dirty="0" err="1" smtClean="0"/>
              <a:t>submodulo</a:t>
            </a:r>
            <a:r>
              <a:rPr lang="es-MX" sz="1200" dirty="0" smtClean="0"/>
              <a:t> conceptos -&gt;</a:t>
            </a:r>
            <a:endParaRPr lang="es-MX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parte4)</a:t>
            </a:r>
            <a:endParaRPr lang="es-MX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412776"/>
            <a:ext cx="405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 de conceptos agregados:</a:t>
            </a:r>
            <a:endParaRPr lang="es-MX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25219" r="14499" b="55094"/>
          <a:stretch>
            <a:fillRect/>
          </a:stretch>
        </p:blipFill>
        <p:spPr bwMode="auto">
          <a:xfrm>
            <a:off x="179512" y="1772816"/>
            <a:ext cx="604867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 l="23435" t="29328" r="14861" b="54922"/>
          <a:stretch>
            <a:fillRect/>
          </a:stretch>
        </p:blipFill>
        <p:spPr bwMode="auto">
          <a:xfrm>
            <a:off x="179512" y="3284984"/>
            <a:ext cx="604867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 l="28416" t="29328" r="12920" b="44094"/>
          <a:stretch>
            <a:fillRect/>
          </a:stretch>
        </p:blipFill>
        <p:spPr bwMode="auto">
          <a:xfrm>
            <a:off x="179512" y="4913784"/>
            <a:ext cx="604867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6516216" y="2348880"/>
            <a:ext cx="2843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Notara que al presionar el botón de agregar conceptos automáticamente se agregara el concepto con toda su información y su calculo de impuestos correspondiente</a:t>
            </a:r>
            <a:endParaRPr lang="es-MX" dirty="0"/>
          </a:p>
        </p:txBody>
      </p:sp>
      <p:sp>
        <p:nvSpPr>
          <p:cNvPr id="12" name="11 Cerrar llave"/>
          <p:cNvSpPr/>
          <p:nvPr/>
        </p:nvSpPr>
        <p:spPr>
          <a:xfrm>
            <a:off x="6300192" y="5661248"/>
            <a:ext cx="360040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6876256" y="5805264"/>
            <a:ext cx="22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El Botón menos servirá para </a:t>
            </a:r>
          </a:p>
          <a:p>
            <a:r>
              <a:rPr lang="es-MX" sz="1200" dirty="0" smtClean="0"/>
              <a:t>Eliminar uno o barios  registros de conceptos de ser necesario.</a:t>
            </a:r>
            <a:endParaRPr lang="es-MX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parte5)</a:t>
            </a:r>
            <a:endParaRPr lang="es-MX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3165" t="24497" r="10642" b="15045"/>
          <a:stretch>
            <a:fillRect/>
          </a:stretch>
        </p:blipFill>
        <p:spPr bwMode="auto">
          <a:xfrm>
            <a:off x="0" y="1268760"/>
            <a:ext cx="6084168" cy="312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 rot="5400000">
            <a:off x="1727684" y="411307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errar llave"/>
          <p:cNvSpPr/>
          <p:nvPr/>
        </p:nvSpPr>
        <p:spPr>
          <a:xfrm rot="5400000">
            <a:off x="3959932" y="411307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errar llave"/>
          <p:cNvSpPr/>
          <p:nvPr/>
        </p:nvSpPr>
        <p:spPr>
          <a:xfrm rot="5400000">
            <a:off x="-36004" y="411307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0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retorna a </a:t>
            </a:r>
            <a:r>
              <a:rPr lang="es-MX" dirty="0" err="1" smtClean="0"/>
              <a:t>submodulo</a:t>
            </a:r>
            <a:r>
              <a:rPr lang="es-MX" dirty="0" smtClean="0"/>
              <a:t> anterior</a:t>
            </a:r>
            <a:endParaRPr lang="es-MX" dirty="0"/>
          </a:p>
        </p:txBody>
      </p:sp>
      <p:sp>
        <p:nvSpPr>
          <p:cNvPr id="9" name="8 CuadroTexto"/>
          <p:cNvSpPr txBox="1"/>
          <p:nvPr/>
        </p:nvSpPr>
        <p:spPr>
          <a:xfrm>
            <a:off x="1619672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Valida si los campos estén llenados </a:t>
            </a:r>
            <a:endParaRPr lang="es-MX" dirty="0"/>
          </a:p>
        </p:txBody>
      </p:sp>
      <p:sp>
        <p:nvSpPr>
          <p:cNvPr id="10" name="9 CuadroTexto"/>
          <p:cNvSpPr txBox="1"/>
          <p:nvPr/>
        </p:nvSpPr>
        <p:spPr>
          <a:xfrm>
            <a:off x="3563888" y="4941168"/>
            <a:ext cx="484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genera el CFDI con toda la información recabada</a:t>
            </a:r>
            <a:endParaRPr lang="es-MX" dirty="0"/>
          </a:p>
        </p:txBody>
      </p:sp>
      <p:sp>
        <p:nvSpPr>
          <p:cNvPr id="11" name="10 Cerrar llave"/>
          <p:cNvSpPr/>
          <p:nvPr/>
        </p:nvSpPr>
        <p:spPr>
          <a:xfrm>
            <a:off x="5796136" y="213285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uadroTexto"/>
          <p:cNvSpPr txBox="1"/>
          <p:nvPr/>
        </p:nvSpPr>
        <p:spPr>
          <a:xfrm>
            <a:off x="6732240" y="2276872"/>
            <a:ext cx="2098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-Borra los conceptos</a:t>
            </a:r>
          </a:p>
          <a:p>
            <a:r>
              <a:rPr lang="es-MX" dirty="0" smtClean="0"/>
              <a:t>agregados</a:t>
            </a:r>
            <a:endParaRPr lang="es-MX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2.4.3 Información General(Mi perfil)</a:t>
            </a:r>
            <a:endParaRPr lang="es-MX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220" t="26088" r="3486" b="26182"/>
          <a:stretch>
            <a:fillRect/>
          </a:stretch>
        </p:blipFill>
        <p:spPr bwMode="auto">
          <a:xfrm>
            <a:off x="0" y="1988840"/>
            <a:ext cx="702027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372200" y="2852936"/>
            <a:ext cx="288032" cy="1440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6948264" y="3068960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-Recarga </a:t>
            </a:r>
            <a:r>
              <a:rPr lang="es-MX" dirty="0" smtClean="0"/>
              <a:t>toda la información del usuario en sesión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 rot="5400000">
            <a:off x="3383868" y="440110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1187624" y="5157192"/>
            <a:ext cx="5836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Botón que direcciona a pantalla que edita la información de </a:t>
            </a:r>
          </a:p>
          <a:p>
            <a:r>
              <a:rPr lang="es-MX" dirty="0" smtClean="0"/>
              <a:t>Usuario.</a:t>
            </a:r>
            <a:endParaRPr lang="es-MX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2.4.3 Información General(Editar mi perfil)</a:t>
            </a:r>
            <a:endParaRPr lang="es-MX" sz="3600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6088" r="1697" b="35728"/>
          <a:stretch>
            <a:fillRect/>
          </a:stretch>
        </p:blipFill>
        <p:spPr bwMode="auto">
          <a:xfrm>
            <a:off x="0" y="1340768"/>
            <a:ext cx="601216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012160" y="2132856"/>
            <a:ext cx="432048" cy="720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6623720" y="2060848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Recarga la información de usuario y te da la funcionalidad de alterar los campos e incluso seleccionar una imagen para foto de perfil</a:t>
            </a:r>
            <a:endParaRPr lang="es-MX" sz="1200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 l="16322" t="20297" r="25567" b="40328"/>
          <a:stretch>
            <a:fillRect/>
          </a:stretch>
        </p:blipFill>
        <p:spPr bwMode="auto">
          <a:xfrm>
            <a:off x="1" y="3861048"/>
            <a:ext cx="6228183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errar llave"/>
          <p:cNvSpPr/>
          <p:nvPr/>
        </p:nvSpPr>
        <p:spPr>
          <a:xfrm>
            <a:off x="6300192" y="3933056"/>
            <a:ext cx="432048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6948264" y="3933056"/>
            <a:ext cx="21957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Para poder modificar tu información necesita corroborar su información , El la ventana emergente surge presionando el botón editar</a:t>
            </a:r>
          </a:p>
          <a:p>
            <a:endParaRPr lang="es-MX" sz="1200" dirty="0"/>
          </a:p>
          <a:p>
            <a:pPr>
              <a:buFont typeface="Arial" charset="0"/>
              <a:buChar char="•"/>
            </a:pPr>
            <a:r>
              <a:rPr lang="es-MX" sz="1200" dirty="0" smtClean="0"/>
              <a:t>Usuario </a:t>
            </a:r>
          </a:p>
          <a:p>
            <a:pPr>
              <a:buFont typeface="Arial" charset="0"/>
              <a:buChar char="•"/>
            </a:pPr>
            <a:r>
              <a:rPr lang="es-MX" sz="1200" dirty="0" smtClean="0"/>
              <a:t>Contraseña </a:t>
            </a:r>
          </a:p>
          <a:p>
            <a:pPr>
              <a:buFont typeface="Arial" charset="0"/>
              <a:buChar char="•"/>
            </a:pPr>
            <a:endParaRPr lang="es-MX" sz="1200" dirty="0"/>
          </a:p>
          <a:p>
            <a:r>
              <a:rPr lang="es-MX" sz="1200" dirty="0" smtClean="0"/>
              <a:t>Luego podrá editar presionando el botón enviar.</a:t>
            </a:r>
            <a:endParaRPr lang="es-MX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2.4.4.1 Catálogo - Usuarios.</a:t>
            </a:r>
            <a:endParaRPr lang="es-MX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5115" t="26088" r="3486" b="8681"/>
          <a:stretch>
            <a:fillRect/>
          </a:stretch>
        </p:blipFill>
        <p:spPr bwMode="auto">
          <a:xfrm>
            <a:off x="0" y="1916832"/>
            <a:ext cx="65527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516216" y="2636912"/>
            <a:ext cx="504056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092280" y="2708920"/>
            <a:ext cx="205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  -Muestra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184068" y="4689140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445224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445224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445224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Vincula ala pestaña encargada de Agregar usuarios. 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4499992" y="2780928"/>
            <a:ext cx="4320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15 Rectángulo"/>
          <p:cNvSpPr/>
          <p:nvPr/>
        </p:nvSpPr>
        <p:spPr>
          <a:xfrm>
            <a:off x="5364088" y="2780928"/>
            <a:ext cx="4320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16 Abrir llave"/>
          <p:cNvSpPr/>
          <p:nvPr/>
        </p:nvSpPr>
        <p:spPr>
          <a:xfrm>
            <a:off x="7092280" y="1628800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18 Conector angular"/>
          <p:cNvCxnSpPr>
            <a:stCxn id="16" idx="3"/>
            <a:endCxn id="17" idx="1"/>
          </p:cNvCxnSpPr>
          <p:nvPr/>
        </p:nvCxnSpPr>
        <p:spPr>
          <a:xfrm flipV="1">
            <a:off x="5796136" y="1844824"/>
            <a:ext cx="1296144" cy="1260140"/>
          </a:xfrm>
          <a:prstGeom prst="bentConnector3">
            <a:avLst>
              <a:gd name="adj1" fmla="val 264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CuadroTexto"/>
          <p:cNvSpPr txBox="1"/>
          <p:nvPr/>
        </p:nvSpPr>
        <p:spPr>
          <a:xfrm>
            <a:off x="7236296" y="1700808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cxnSp>
        <p:nvCxnSpPr>
          <p:cNvPr id="23" name="22 Conector angular"/>
          <p:cNvCxnSpPr>
            <a:stCxn id="14" idx="3"/>
            <a:endCxn id="27" idx="1"/>
          </p:cNvCxnSpPr>
          <p:nvPr/>
        </p:nvCxnSpPr>
        <p:spPr>
          <a:xfrm>
            <a:off x="4932040" y="3104964"/>
            <a:ext cx="1728192" cy="1260140"/>
          </a:xfrm>
          <a:prstGeom prst="bentConnector3">
            <a:avLst>
              <a:gd name="adj1" fmla="val 7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Abrir llave"/>
          <p:cNvSpPr/>
          <p:nvPr/>
        </p:nvSpPr>
        <p:spPr>
          <a:xfrm>
            <a:off x="6660232" y="4005064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28 CuadroTexto"/>
          <p:cNvSpPr txBox="1"/>
          <p:nvPr/>
        </p:nvSpPr>
        <p:spPr>
          <a:xfrm>
            <a:off x="7020272" y="400506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s-MX" dirty="0" smtClean="0"/>
              <a:t>1.login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3419872" y="3284984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3707904" y="3501008"/>
            <a:ext cx="3412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Campos de </a:t>
            </a:r>
          </a:p>
          <a:p>
            <a:r>
              <a:rPr lang="es-MX" dirty="0" smtClean="0"/>
              <a:t>[Nombre de usuario y Contraseña]</a:t>
            </a:r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3419872" y="4365104"/>
            <a:ext cx="144016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3707904" y="436510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Ventana emergente para recordar la contrase</a:t>
            </a:r>
            <a:r>
              <a:rPr lang="es-MX" dirty="0"/>
              <a:t>ñ</a:t>
            </a:r>
            <a:r>
              <a:rPr lang="es-MX" dirty="0" smtClean="0"/>
              <a:t>a </a:t>
            </a:r>
            <a:endParaRPr lang="es-MX" dirty="0"/>
          </a:p>
        </p:txBody>
      </p:sp>
      <p:sp>
        <p:nvSpPr>
          <p:cNvPr id="10" name="9 Cerrar llave"/>
          <p:cNvSpPr/>
          <p:nvPr/>
        </p:nvSpPr>
        <p:spPr>
          <a:xfrm>
            <a:off x="3419872" y="4797152"/>
            <a:ext cx="72008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779912" y="49411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Botón que corrobora el ingreso de </a:t>
            </a:r>
            <a:r>
              <a:rPr lang="es-MX" dirty="0" smtClean="0"/>
              <a:t>sesión</a:t>
            </a:r>
            <a:endParaRPr lang="es-MX" dirty="0"/>
          </a:p>
        </p:txBody>
      </p:sp>
      <p:sp>
        <p:nvSpPr>
          <p:cNvPr id="12" name="11 Cerrar llave"/>
          <p:cNvSpPr/>
          <p:nvPr/>
        </p:nvSpPr>
        <p:spPr>
          <a:xfrm>
            <a:off x="3419872" y="5517232"/>
            <a:ext cx="144016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3851920" y="537321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Vinculo que </a:t>
            </a:r>
            <a:r>
              <a:rPr lang="es-MX" dirty="0" smtClean="0"/>
              <a:t>lleva </a:t>
            </a:r>
            <a:r>
              <a:rPr lang="es-MX" dirty="0" smtClean="0"/>
              <a:t>a la pagina de inicio de </a:t>
            </a:r>
            <a:r>
              <a:rPr lang="es-MX" dirty="0" err="1" smtClean="0"/>
              <a:t>Civer</a:t>
            </a:r>
            <a:r>
              <a:rPr lang="es-MX" dirty="0" smtClean="0"/>
              <a:t> </a:t>
            </a:r>
            <a:r>
              <a:rPr lang="es-MX" dirty="0" err="1" smtClean="0"/>
              <a:t>Win</a:t>
            </a:r>
            <a:r>
              <a:rPr lang="es-MX" dirty="0"/>
              <a:t>-</a:t>
            </a:r>
            <a:r>
              <a:rPr lang="es-MX" dirty="0" smtClean="0"/>
              <a:t>E</a:t>
            </a:r>
            <a:endParaRPr lang="es-MX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28956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/>
          </a:bodyPr>
          <a:lstStyle/>
          <a:p>
            <a:r>
              <a:rPr lang="es-MX" sz="3600" dirty="0" smtClean="0"/>
              <a:t>2.4.4.1 Catálogo – </a:t>
            </a:r>
            <a:r>
              <a:rPr lang="es-MX" sz="3600" dirty="0" smtClean="0"/>
              <a:t>Usuarios(agregar).</a:t>
            </a:r>
            <a:endParaRPr lang="es-MX" sz="36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6273" t="26281" r="4427" b="27237"/>
          <a:stretch>
            <a:fillRect/>
          </a:stretch>
        </p:blipFill>
        <p:spPr bwMode="auto">
          <a:xfrm>
            <a:off x="0" y="2060848"/>
            <a:ext cx="633670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6588224" y="3356992"/>
            <a:ext cx="2538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-ingresa los datos necesarios para agregar al usuario </a:t>
            </a:r>
            <a:endParaRPr lang="es-MX" dirty="0"/>
          </a:p>
        </p:txBody>
      </p:sp>
      <p:sp>
        <p:nvSpPr>
          <p:cNvPr id="14" name="13 Cerrar llave"/>
          <p:cNvSpPr/>
          <p:nvPr/>
        </p:nvSpPr>
        <p:spPr>
          <a:xfrm>
            <a:off x="6084168" y="2924944"/>
            <a:ext cx="504056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Cerrar llave"/>
          <p:cNvSpPr/>
          <p:nvPr/>
        </p:nvSpPr>
        <p:spPr>
          <a:xfrm rot="16200000">
            <a:off x="3239852" y="4113076"/>
            <a:ext cx="216024" cy="18722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CuadroTexto"/>
          <p:cNvSpPr txBox="1"/>
          <p:nvPr/>
        </p:nvSpPr>
        <p:spPr>
          <a:xfrm>
            <a:off x="2411760" y="5229200"/>
            <a:ext cx="17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-agregar usuario</a:t>
            </a:r>
            <a:endParaRPr lang="es-MX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2.4.4.1 Catálogo – </a:t>
            </a:r>
            <a:r>
              <a:rPr lang="es-MX" sz="3600" dirty="0" smtClean="0"/>
              <a:t>Usuarios(modificar).</a:t>
            </a:r>
            <a:endParaRPr lang="es-MX" sz="3600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5652119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5148064" y="2348880"/>
            <a:ext cx="3077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recarga todos los datos al </a:t>
            </a:r>
            <a:r>
              <a:rPr lang="es-MX" sz="1200" dirty="0" smtClean="0"/>
              <a:t>presionar </a:t>
            </a:r>
            <a:r>
              <a:rPr lang="es-MX" sz="1200" dirty="0" smtClean="0"/>
              <a:t>el </a:t>
            </a:r>
            <a:r>
              <a:rPr lang="es-MX" sz="1200" dirty="0" smtClean="0"/>
              <a:t>botón</a:t>
            </a:r>
            <a:endParaRPr lang="es-MX" sz="1200" dirty="0"/>
          </a:p>
          <a:p>
            <a:r>
              <a:rPr lang="es-MX" sz="1200" dirty="0" smtClean="0"/>
              <a:t>De editar </a:t>
            </a:r>
            <a:endParaRPr lang="es-MX" sz="1200" dirty="0"/>
          </a:p>
        </p:txBody>
      </p:sp>
      <p:sp>
        <p:nvSpPr>
          <p:cNvPr id="9" name="8 Cerrar llave"/>
          <p:cNvSpPr/>
          <p:nvPr/>
        </p:nvSpPr>
        <p:spPr>
          <a:xfrm>
            <a:off x="4644008" y="2204864"/>
            <a:ext cx="288032" cy="720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>
            <a:off x="5683260" y="2996952"/>
            <a:ext cx="144016" cy="2160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5796136" y="2924944"/>
            <a:ext cx="1934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Edita los datos del usuario</a:t>
            </a:r>
            <a:endParaRPr lang="es-MX" sz="1200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 l="16241" t="38188" r="6279" b="40156"/>
          <a:stretch>
            <a:fillRect/>
          </a:stretch>
        </p:blipFill>
        <p:spPr bwMode="auto">
          <a:xfrm>
            <a:off x="0" y="3356992"/>
            <a:ext cx="6120680" cy="961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errar llave"/>
          <p:cNvSpPr/>
          <p:nvPr/>
        </p:nvSpPr>
        <p:spPr>
          <a:xfrm>
            <a:off x="6156176" y="3429000"/>
            <a:ext cx="216024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CuadroTexto"/>
          <p:cNvSpPr txBox="1"/>
          <p:nvPr/>
        </p:nvSpPr>
        <p:spPr>
          <a:xfrm>
            <a:off x="6300192" y="357301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Al editar algún tipo de usuarios esto se vera reflejado en la tabla de usuarios.</a:t>
            </a:r>
            <a:endParaRPr lang="es-MX" sz="1200" dirty="0"/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115" t="26088" r="3486" b="8681"/>
          <a:stretch>
            <a:fillRect/>
          </a:stretch>
        </p:blipFill>
        <p:spPr bwMode="auto">
          <a:xfrm>
            <a:off x="0" y="4365104"/>
            <a:ext cx="565212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Abrir llave"/>
          <p:cNvSpPr/>
          <p:nvPr/>
        </p:nvSpPr>
        <p:spPr>
          <a:xfrm>
            <a:off x="5868144" y="4725144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CuadroTexto"/>
          <p:cNvSpPr txBox="1"/>
          <p:nvPr/>
        </p:nvSpPr>
        <p:spPr>
          <a:xfrm>
            <a:off x="6084168" y="4797152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Para eliminar un registro solo tiene que presionar el botón de eliminar en la pagina inicial de catálogos de usuario</a:t>
            </a:r>
            <a:endParaRPr lang="es-MX" sz="1200" dirty="0"/>
          </a:p>
        </p:txBody>
      </p:sp>
      <p:sp>
        <p:nvSpPr>
          <p:cNvPr id="18" name="17 Rectángulo"/>
          <p:cNvSpPr/>
          <p:nvPr/>
        </p:nvSpPr>
        <p:spPr>
          <a:xfrm>
            <a:off x="4716016" y="4941168"/>
            <a:ext cx="360040" cy="43204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" name="19 Conector recto"/>
          <p:cNvCxnSpPr>
            <a:stCxn id="18" idx="3"/>
            <a:endCxn id="16" idx="1"/>
          </p:cNvCxnSpPr>
          <p:nvPr/>
        </p:nvCxnSpPr>
        <p:spPr>
          <a:xfrm>
            <a:off x="5076056" y="5157192"/>
            <a:ext cx="792088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2.4.4.2 Catálogo - Emisor.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6516216" y="2636912"/>
            <a:ext cx="504056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092280" y="2708920"/>
            <a:ext cx="205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184068" y="4689140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445224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445224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445224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Vincula ala pestaña encargada de generar usuarios. </a:t>
            </a:r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5769" t="38016" r="3983" b="6250"/>
          <a:stretch>
            <a:fillRect/>
          </a:stretch>
        </p:blipFill>
        <p:spPr bwMode="auto">
          <a:xfrm>
            <a:off x="251520" y="2276872"/>
            <a:ext cx="613784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5940152" y="2708920"/>
            <a:ext cx="288032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15 Rectángulo"/>
          <p:cNvSpPr/>
          <p:nvPr/>
        </p:nvSpPr>
        <p:spPr>
          <a:xfrm>
            <a:off x="5580112" y="2708920"/>
            <a:ext cx="36004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16 Abrir llave"/>
          <p:cNvSpPr/>
          <p:nvPr/>
        </p:nvSpPr>
        <p:spPr>
          <a:xfrm>
            <a:off x="7092280" y="1628800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8" name="17 Conector angular"/>
          <p:cNvCxnSpPr>
            <a:stCxn id="16" idx="0"/>
            <a:endCxn id="17" idx="1"/>
          </p:cNvCxnSpPr>
          <p:nvPr/>
        </p:nvCxnSpPr>
        <p:spPr>
          <a:xfrm rot="5400000" flipH="1" flipV="1">
            <a:off x="5994158" y="1610798"/>
            <a:ext cx="864096" cy="133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7236296" y="1700808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cxnSp>
        <p:nvCxnSpPr>
          <p:cNvPr id="20" name="19 Conector angular"/>
          <p:cNvCxnSpPr>
            <a:stCxn id="14" idx="2"/>
            <a:endCxn id="21" idx="1"/>
          </p:cNvCxnSpPr>
          <p:nvPr/>
        </p:nvCxnSpPr>
        <p:spPr>
          <a:xfrm rot="16200000" flipH="1">
            <a:off x="5832140" y="3537012"/>
            <a:ext cx="1080120" cy="5760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Abrir llave"/>
          <p:cNvSpPr/>
          <p:nvPr/>
        </p:nvSpPr>
        <p:spPr>
          <a:xfrm>
            <a:off x="6660232" y="4005064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21 CuadroTexto"/>
          <p:cNvSpPr txBox="1"/>
          <p:nvPr/>
        </p:nvSpPr>
        <p:spPr>
          <a:xfrm>
            <a:off x="7020272" y="400506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/>
          </a:bodyPr>
          <a:lstStyle/>
          <a:p>
            <a:r>
              <a:rPr lang="es-MX" sz="3600" dirty="0" smtClean="0"/>
              <a:t>2.4.4.1 Catálogo – Emisor(agregar).</a:t>
            </a:r>
            <a:endParaRPr lang="es-MX" sz="3600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748" t="30556" r="2591" b="10272"/>
          <a:stretch>
            <a:fillRect/>
          </a:stretch>
        </p:blipFill>
        <p:spPr bwMode="auto">
          <a:xfrm>
            <a:off x="0" y="1844824"/>
            <a:ext cx="7056784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107504" y="2132856"/>
            <a:ext cx="6840760" cy="79208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Rectángulo"/>
          <p:cNvSpPr/>
          <p:nvPr/>
        </p:nvSpPr>
        <p:spPr>
          <a:xfrm>
            <a:off x="107504" y="2996952"/>
            <a:ext cx="3312368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Rectángulo"/>
          <p:cNvSpPr/>
          <p:nvPr/>
        </p:nvSpPr>
        <p:spPr>
          <a:xfrm>
            <a:off x="3563888" y="2996952"/>
            <a:ext cx="3384376" cy="1152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Rectángulo"/>
          <p:cNvSpPr/>
          <p:nvPr/>
        </p:nvSpPr>
        <p:spPr>
          <a:xfrm>
            <a:off x="107504" y="4221088"/>
            <a:ext cx="6840760" cy="7200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8" name="17 Conector recto"/>
          <p:cNvCxnSpPr>
            <a:stCxn id="13" idx="3"/>
            <a:endCxn id="19" idx="1"/>
          </p:cNvCxnSpPr>
          <p:nvPr/>
        </p:nvCxnSpPr>
        <p:spPr>
          <a:xfrm flipV="1">
            <a:off x="6948264" y="2132856"/>
            <a:ext cx="288032" cy="39604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18 Abrir llave"/>
          <p:cNvSpPr/>
          <p:nvPr/>
        </p:nvSpPr>
        <p:spPr>
          <a:xfrm>
            <a:off x="7236296" y="1772816"/>
            <a:ext cx="144016" cy="720080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21 CuadroTexto"/>
          <p:cNvSpPr txBox="1"/>
          <p:nvPr/>
        </p:nvSpPr>
        <p:spPr>
          <a:xfrm>
            <a:off x="7452320" y="1844824"/>
            <a:ext cx="169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-ingrese </a:t>
            </a:r>
            <a:r>
              <a:rPr lang="es-MX" sz="1200" dirty="0" smtClean="0"/>
              <a:t>los datos generales del emisor </a:t>
            </a:r>
            <a:endParaRPr lang="es-MX" sz="1200" dirty="0"/>
          </a:p>
        </p:txBody>
      </p:sp>
      <p:sp>
        <p:nvSpPr>
          <p:cNvPr id="23" name="22 Abrir llave"/>
          <p:cNvSpPr/>
          <p:nvPr/>
        </p:nvSpPr>
        <p:spPr>
          <a:xfrm>
            <a:off x="755576" y="5085184"/>
            <a:ext cx="144016" cy="7200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23 CuadroTexto"/>
          <p:cNvSpPr txBox="1"/>
          <p:nvPr/>
        </p:nvSpPr>
        <p:spPr>
          <a:xfrm>
            <a:off x="827584" y="5229200"/>
            <a:ext cx="16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-ingresa </a:t>
            </a:r>
            <a:r>
              <a:rPr lang="es-MX" sz="1200" dirty="0" smtClean="0"/>
              <a:t>datos del domicilio fiscal del emisor</a:t>
            </a:r>
            <a:endParaRPr lang="es-MX" sz="1200" dirty="0"/>
          </a:p>
        </p:txBody>
      </p:sp>
      <p:cxnSp>
        <p:nvCxnSpPr>
          <p:cNvPr id="26" name="25 Conector recto"/>
          <p:cNvCxnSpPr>
            <a:endCxn id="23" idx="1"/>
          </p:cNvCxnSpPr>
          <p:nvPr/>
        </p:nvCxnSpPr>
        <p:spPr>
          <a:xfrm>
            <a:off x="755576" y="4077072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31 Abrir llave"/>
          <p:cNvSpPr/>
          <p:nvPr/>
        </p:nvSpPr>
        <p:spPr>
          <a:xfrm>
            <a:off x="7380312" y="3284984"/>
            <a:ext cx="144016" cy="1296144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32 CuadroTexto"/>
          <p:cNvSpPr txBox="1"/>
          <p:nvPr/>
        </p:nvSpPr>
        <p:spPr>
          <a:xfrm>
            <a:off x="7596336" y="3284984"/>
            <a:ext cx="1691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-En </a:t>
            </a:r>
            <a:r>
              <a:rPr lang="es-MX" sz="1200" dirty="0" smtClean="0"/>
              <a:t>este apartado se agregaran los documentos correspondientes al archivo .</a:t>
            </a:r>
            <a:r>
              <a:rPr lang="es-MX" sz="1200" dirty="0" err="1" smtClean="0"/>
              <a:t>cer</a:t>
            </a:r>
            <a:r>
              <a:rPr lang="es-MX" sz="1200" dirty="0" smtClean="0"/>
              <a:t> y .</a:t>
            </a:r>
            <a:r>
              <a:rPr lang="es-MX" sz="1200" dirty="0" err="1" smtClean="0"/>
              <a:t>key</a:t>
            </a:r>
            <a:r>
              <a:rPr lang="es-MX" sz="1200" dirty="0" smtClean="0"/>
              <a:t> , contraseña, usuario y numero de certificado</a:t>
            </a:r>
            <a:endParaRPr lang="es-MX" sz="1200" dirty="0"/>
          </a:p>
        </p:txBody>
      </p:sp>
      <p:cxnSp>
        <p:nvCxnSpPr>
          <p:cNvPr id="34" name="33 Conector recto"/>
          <p:cNvCxnSpPr>
            <a:stCxn id="15" idx="3"/>
            <a:endCxn id="32" idx="1"/>
          </p:cNvCxnSpPr>
          <p:nvPr/>
        </p:nvCxnSpPr>
        <p:spPr>
          <a:xfrm>
            <a:off x="6948264" y="3573016"/>
            <a:ext cx="432048" cy="36004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39 Conector recto"/>
          <p:cNvCxnSpPr>
            <a:stCxn id="35842" idx="2"/>
            <a:endCxn id="41" idx="1"/>
          </p:cNvCxnSpPr>
          <p:nvPr/>
        </p:nvCxnSpPr>
        <p:spPr>
          <a:xfrm>
            <a:off x="3528392" y="5157192"/>
            <a:ext cx="1043608" cy="4320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40 Abrir llave"/>
          <p:cNvSpPr/>
          <p:nvPr/>
        </p:nvSpPr>
        <p:spPr>
          <a:xfrm>
            <a:off x="4572000" y="5445224"/>
            <a:ext cx="216024" cy="28803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45 CuadroTexto"/>
          <p:cNvSpPr txBox="1"/>
          <p:nvPr/>
        </p:nvSpPr>
        <p:spPr>
          <a:xfrm>
            <a:off x="4716016" y="5373216"/>
            <a:ext cx="184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agrega al emisor</a:t>
            </a:r>
            <a:endParaRPr lang="es-MX" dirty="0"/>
          </a:p>
        </p:txBody>
      </p:sp>
      <p:sp>
        <p:nvSpPr>
          <p:cNvPr id="49" name="48 Cerrar llave"/>
          <p:cNvSpPr/>
          <p:nvPr/>
        </p:nvSpPr>
        <p:spPr>
          <a:xfrm>
            <a:off x="6516216" y="5877272"/>
            <a:ext cx="216024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49 CuadroTexto"/>
          <p:cNvSpPr txBox="1"/>
          <p:nvPr/>
        </p:nvSpPr>
        <p:spPr>
          <a:xfrm>
            <a:off x="6732240" y="5949280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Al agregar algún tipo de usuarios esto se vera reflejado en la tabla de usuarios.</a:t>
            </a:r>
            <a:endParaRPr lang="es-MX" sz="12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 l="10235" t="30141" r="3983" b="56078"/>
          <a:stretch>
            <a:fillRect/>
          </a:stretch>
        </p:blipFill>
        <p:spPr bwMode="auto">
          <a:xfrm>
            <a:off x="323528" y="5877272"/>
            <a:ext cx="61160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2.4.4.1 Catálogo – </a:t>
            </a:r>
            <a:r>
              <a:rPr lang="es-MX" dirty="0" smtClean="0"/>
              <a:t>Emisor(</a:t>
            </a:r>
            <a:r>
              <a:rPr lang="es-MX" dirty="0" smtClean="0"/>
              <a:t>modificar</a:t>
            </a:r>
            <a:r>
              <a:rPr lang="es-MX" dirty="0" smtClean="0"/>
              <a:t>).</a:t>
            </a:r>
            <a:endParaRPr lang="es-MX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2592" b="7090"/>
          <a:stretch>
            <a:fillRect/>
          </a:stretch>
        </p:blipFill>
        <p:spPr bwMode="auto">
          <a:xfrm>
            <a:off x="467543" y="1772816"/>
            <a:ext cx="6408713" cy="329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7020272" y="2348880"/>
            <a:ext cx="288032" cy="2304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7452320" y="3140968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-Podrás modificar los </a:t>
            </a:r>
          </a:p>
          <a:p>
            <a:r>
              <a:rPr lang="es-MX" sz="1200" dirty="0" smtClean="0"/>
              <a:t>Campos que tengan los emisores</a:t>
            </a:r>
            <a:endParaRPr lang="es-MX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2555776" y="5301208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-Modifica los datos</a:t>
            </a:r>
            <a:endParaRPr lang="es-MX" dirty="0"/>
          </a:p>
        </p:txBody>
      </p:sp>
      <p:sp>
        <p:nvSpPr>
          <p:cNvPr id="8" name="7 Abrir llave"/>
          <p:cNvSpPr/>
          <p:nvPr/>
        </p:nvSpPr>
        <p:spPr>
          <a:xfrm rot="5400000">
            <a:off x="3383868" y="4257092"/>
            <a:ext cx="216024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2.4.4.3 Catálogo - Receptor.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6660232" y="2708920"/>
            <a:ext cx="504056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236296" y="2708920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400092" y="4473116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229200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229200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229200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Vincula ala pestaña encargada de generar usuarios. </a:t>
            </a:r>
          </a:p>
        </p:txBody>
      </p:sp>
      <p:pic>
        <p:nvPicPr>
          <p:cNvPr id="389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748" t="26088" r="2591" b="35728"/>
          <a:stretch>
            <a:fillRect/>
          </a:stretch>
        </p:blipFill>
        <p:spPr bwMode="auto">
          <a:xfrm>
            <a:off x="0" y="2204864"/>
            <a:ext cx="676275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6372200" y="2852936"/>
            <a:ext cx="288032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14 Rectángulo"/>
          <p:cNvSpPr/>
          <p:nvPr/>
        </p:nvSpPr>
        <p:spPr>
          <a:xfrm>
            <a:off x="6012160" y="285293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15 Abrir llave"/>
          <p:cNvSpPr/>
          <p:nvPr/>
        </p:nvSpPr>
        <p:spPr>
          <a:xfrm>
            <a:off x="7092280" y="1628800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17 Conector angular"/>
          <p:cNvCxnSpPr>
            <a:stCxn id="15" idx="0"/>
            <a:endCxn id="16" idx="1"/>
          </p:cNvCxnSpPr>
          <p:nvPr/>
        </p:nvCxnSpPr>
        <p:spPr>
          <a:xfrm rot="5400000" flipH="1" flipV="1">
            <a:off x="6138174" y="1898830"/>
            <a:ext cx="1008112" cy="900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9 Conector angular"/>
          <p:cNvCxnSpPr>
            <a:stCxn id="14" idx="2"/>
            <a:endCxn id="19" idx="1"/>
          </p:cNvCxnSpPr>
          <p:nvPr/>
        </p:nvCxnSpPr>
        <p:spPr>
          <a:xfrm rot="16200000" flipH="1">
            <a:off x="5940152" y="3645024"/>
            <a:ext cx="1296144" cy="1440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Abrir llave"/>
          <p:cNvSpPr/>
          <p:nvPr/>
        </p:nvSpPr>
        <p:spPr>
          <a:xfrm>
            <a:off x="6660232" y="4005064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25 CuadroTexto"/>
          <p:cNvSpPr txBox="1"/>
          <p:nvPr/>
        </p:nvSpPr>
        <p:spPr>
          <a:xfrm>
            <a:off x="7236296" y="1700808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7020272" y="400506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2.4.4.3 Catálogo – Receptor(agregar).</a:t>
            </a:r>
            <a:endParaRPr lang="es-MX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748" t="26088" r="2591" b="35987"/>
          <a:stretch>
            <a:fillRect/>
          </a:stretch>
        </p:blipFill>
        <p:spPr bwMode="auto">
          <a:xfrm>
            <a:off x="0" y="1700808"/>
            <a:ext cx="738031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3419872" y="2276872"/>
            <a:ext cx="504056" cy="14401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0" y="2420888"/>
            <a:ext cx="6804248" cy="12961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6804248" y="2564904"/>
            <a:ext cx="504056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Abrir llave"/>
          <p:cNvSpPr/>
          <p:nvPr/>
        </p:nvSpPr>
        <p:spPr>
          <a:xfrm>
            <a:off x="7380312" y="1556792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Abrir llave"/>
          <p:cNvSpPr/>
          <p:nvPr/>
        </p:nvSpPr>
        <p:spPr>
          <a:xfrm>
            <a:off x="7380312" y="2564904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Abrir llave"/>
          <p:cNvSpPr/>
          <p:nvPr/>
        </p:nvSpPr>
        <p:spPr>
          <a:xfrm>
            <a:off x="7380312" y="3573016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3" name="12 Conector recto"/>
          <p:cNvCxnSpPr>
            <a:stCxn id="9" idx="1"/>
            <a:endCxn id="6" idx="3"/>
          </p:cNvCxnSpPr>
          <p:nvPr/>
        </p:nvCxnSpPr>
        <p:spPr>
          <a:xfrm flipH="1">
            <a:off x="3923928" y="2024844"/>
            <a:ext cx="345638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10" idx="1"/>
            <a:endCxn id="8" idx="2"/>
          </p:cNvCxnSpPr>
          <p:nvPr/>
        </p:nvCxnSpPr>
        <p:spPr>
          <a:xfrm flipH="1" flipV="1">
            <a:off x="7056276" y="2708920"/>
            <a:ext cx="324036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>
            <a:stCxn id="11" idx="1"/>
            <a:endCxn id="7" idx="3"/>
          </p:cNvCxnSpPr>
          <p:nvPr/>
        </p:nvCxnSpPr>
        <p:spPr>
          <a:xfrm flipH="1" flipV="1">
            <a:off x="6804248" y="3068960"/>
            <a:ext cx="576064" cy="972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7596336" y="1628800"/>
            <a:ext cx="154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Selecciona el numero de receptores que vas a agregar </a:t>
            </a:r>
            <a:endParaRPr lang="es-MX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7668344" y="2708920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Borra el receptor que has agregado. </a:t>
            </a:r>
            <a:endParaRPr lang="es-MX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668344" y="3573016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</a:t>
            </a:r>
            <a:r>
              <a:rPr lang="es-MX" sz="1200" dirty="0" smtClean="0"/>
              <a:t>Muestra los campos de llenado del receptor</a:t>
            </a:r>
            <a:endParaRPr lang="es-MX" sz="1200" dirty="0"/>
          </a:p>
        </p:txBody>
      </p:sp>
      <p:cxnSp>
        <p:nvCxnSpPr>
          <p:cNvPr id="22" name="21 Conector recto"/>
          <p:cNvCxnSpPr>
            <a:endCxn id="28" idx="1"/>
          </p:cNvCxnSpPr>
          <p:nvPr/>
        </p:nvCxnSpPr>
        <p:spPr>
          <a:xfrm>
            <a:off x="3347864" y="4797152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endCxn id="25" idx="1"/>
          </p:cNvCxnSpPr>
          <p:nvPr/>
        </p:nvCxnSpPr>
        <p:spPr>
          <a:xfrm>
            <a:off x="4211960" y="4653136"/>
            <a:ext cx="1728192" cy="108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Abrir llave"/>
          <p:cNvSpPr/>
          <p:nvPr/>
        </p:nvSpPr>
        <p:spPr>
          <a:xfrm>
            <a:off x="5940152" y="4437112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26 CuadroTexto"/>
          <p:cNvSpPr txBox="1"/>
          <p:nvPr/>
        </p:nvSpPr>
        <p:spPr>
          <a:xfrm>
            <a:off x="6156176" y="458112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</a:t>
            </a:r>
            <a:r>
              <a:rPr lang="es-MX" sz="1200" dirty="0" smtClean="0"/>
              <a:t>Agrega el o los receptores a la</a:t>
            </a:r>
          </a:p>
          <a:p>
            <a:r>
              <a:rPr lang="es-MX" sz="1200" dirty="0" smtClean="0"/>
              <a:t>Base de Datos</a:t>
            </a:r>
            <a:endParaRPr lang="es-MX" sz="1200" dirty="0"/>
          </a:p>
        </p:txBody>
      </p:sp>
      <p:sp>
        <p:nvSpPr>
          <p:cNvPr id="28" name="27 Abrir llave"/>
          <p:cNvSpPr/>
          <p:nvPr/>
        </p:nvSpPr>
        <p:spPr>
          <a:xfrm>
            <a:off x="3347864" y="4941168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30 CuadroTexto"/>
          <p:cNvSpPr txBox="1"/>
          <p:nvPr/>
        </p:nvSpPr>
        <p:spPr>
          <a:xfrm>
            <a:off x="3563888" y="5085184"/>
            <a:ext cx="17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borra todos los cambios</a:t>
            </a:r>
            <a:endParaRPr lang="es-MX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2.4.4.3 Catálogo – Receptor(modificar).</a:t>
            </a:r>
            <a:endParaRPr lang="es-MX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2592" b="7090"/>
          <a:stretch>
            <a:fillRect/>
          </a:stretch>
        </p:blipFill>
        <p:spPr bwMode="auto">
          <a:xfrm>
            <a:off x="0" y="1916832"/>
            <a:ext cx="69998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errar llave"/>
          <p:cNvSpPr/>
          <p:nvPr/>
        </p:nvSpPr>
        <p:spPr>
          <a:xfrm>
            <a:off x="7020272" y="2348880"/>
            <a:ext cx="288032" cy="2304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CuadroTexto"/>
          <p:cNvSpPr txBox="1"/>
          <p:nvPr/>
        </p:nvSpPr>
        <p:spPr>
          <a:xfrm>
            <a:off x="7452320" y="3140968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-Podrás modificar los </a:t>
            </a:r>
          </a:p>
          <a:p>
            <a:r>
              <a:rPr lang="es-MX" sz="1200" dirty="0" smtClean="0"/>
              <a:t>Campos que tengan los receptores</a:t>
            </a:r>
            <a:endParaRPr lang="es-MX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2555776" y="5301208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-Modifica los datos</a:t>
            </a:r>
            <a:endParaRPr lang="es-MX" dirty="0"/>
          </a:p>
        </p:txBody>
      </p:sp>
      <p:sp>
        <p:nvSpPr>
          <p:cNvPr id="8" name="7 Abrir llave"/>
          <p:cNvSpPr/>
          <p:nvPr/>
        </p:nvSpPr>
        <p:spPr>
          <a:xfrm rot="5400000">
            <a:off x="3383868" y="4257092"/>
            <a:ext cx="216024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2.4.5 </a:t>
            </a:r>
            <a:r>
              <a:rPr lang="es-MX" dirty="0" smtClean="0"/>
              <a:t>Catálogo - Conceptos.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6660232" y="2708920"/>
            <a:ext cx="504056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236296" y="2708920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400092" y="4473116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229200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229200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229200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Vincula ala pestaña encargada de generar usuarios.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748" t="22906" r="802" b="35728"/>
          <a:stretch>
            <a:fillRect/>
          </a:stretch>
        </p:blipFill>
        <p:spPr bwMode="auto">
          <a:xfrm>
            <a:off x="395536" y="1916832"/>
            <a:ext cx="648072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Rectángulo"/>
          <p:cNvSpPr/>
          <p:nvPr/>
        </p:nvSpPr>
        <p:spPr>
          <a:xfrm>
            <a:off x="6156176" y="3068960"/>
            <a:ext cx="3600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26 Rectángulo"/>
          <p:cNvSpPr/>
          <p:nvPr/>
        </p:nvSpPr>
        <p:spPr>
          <a:xfrm>
            <a:off x="5796136" y="3068960"/>
            <a:ext cx="36004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27 Abrir llave"/>
          <p:cNvSpPr/>
          <p:nvPr/>
        </p:nvSpPr>
        <p:spPr>
          <a:xfrm>
            <a:off x="6876256" y="1844824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9" name="17 Conector angular"/>
          <p:cNvCxnSpPr>
            <a:stCxn id="27" idx="0"/>
            <a:endCxn id="28" idx="1"/>
          </p:cNvCxnSpPr>
          <p:nvPr/>
        </p:nvCxnSpPr>
        <p:spPr>
          <a:xfrm rot="5400000" flipH="1" flipV="1">
            <a:off x="5922150" y="2114854"/>
            <a:ext cx="1008112" cy="900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19 Conector angular"/>
          <p:cNvCxnSpPr>
            <a:stCxn id="26" idx="2"/>
            <a:endCxn id="31" idx="1"/>
          </p:cNvCxnSpPr>
          <p:nvPr/>
        </p:nvCxnSpPr>
        <p:spPr>
          <a:xfrm rot="16200000" flipH="1">
            <a:off x="5958154" y="4095074"/>
            <a:ext cx="864096" cy="1080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Abrir llave"/>
          <p:cNvSpPr/>
          <p:nvPr/>
        </p:nvSpPr>
        <p:spPr>
          <a:xfrm>
            <a:off x="6444208" y="4221088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CuadroTexto"/>
          <p:cNvSpPr txBox="1"/>
          <p:nvPr/>
        </p:nvSpPr>
        <p:spPr>
          <a:xfrm>
            <a:off x="7020272" y="1916832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6804248" y="4221088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2.4.4.4 Catálogo – Conceptos(agregar).</a:t>
            </a:r>
            <a:endParaRPr lang="es-MX" dirty="0"/>
          </a:p>
        </p:txBody>
      </p:sp>
      <p:sp>
        <p:nvSpPr>
          <p:cNvPr id="6" name="5 Rectángulo"/>
          <p:cNvSpPr/>
          <p:nvPr/>
        </p:nvSpPr>
        <p:spPr>
          <a:xfrm>
            <a:off x="3419872" y="2276872"/>
            <a:ext cx="504056" cy="14401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0" y="2420888"/>
            <a:ext cx="6804248" cy="12961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Abrir llave"/>
          <p:cNvSpPr/>
          <p:nvPr/>
        </p:nvSpPr>
        <p:spPr>
          <a:xfrm>
            <a:off x="7380312" y="1556792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Abrir llave"/>
          <p:cNvSpPr/>
          <p:nvPr/>
        </p:nvSpPr>
        <p:spPr>
          <a:xfrm>
            <a:off x="7380312" y="2564904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Abrir llave"/>
          <p:cNvSpPr/>
          <p:nvPr/>
        </p:nvSpPr>
        <p:spPr>
          <a:xfrm>
            <a:off x="7380312" y="3573016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CuadroTexto"/>
          <p:cNvSpPr txBox="1"/>
          <p:nvPr/>
        </p:nvSpPr>
        <p:spPr>
          <a:xfrm>
            <a:off x="7596336" y="1628800"/>
            <a:ext cx="154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Selecciona el numero de receptores que vas a agregar </a:t>
            </a:r>
            <a:endParaRPr lang="es-MX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7668344" y="2708920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Borra el receptor que has agregado. </a:t>
            </a:r>
            <a:endParaRPr lang="es-MX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668344" y="3573016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</a:t>
            </a:r>
            <a:r>
              <a:rPr lang="es-MX" sz="1200" dirty="0" smtClean="0"/>
              <a:t>Muestra los campos de llenado del receptor</a:t>
            </a:r>
            <a:endParaRPr lang="es-MX" sz="1200" dirty="0"/>
          </a:p>
        </p:txBody>
      </p:sp>
      <p:cxnSp>
        <p:nvCxnSpPr>
          <p:cNvPr id="22" name="21 Conector recto"/>
          <p:cNvCxnSpPr>
            <a:endCxn id="28" idx="1"/>
          </p:cNvCxnSpPr>
          <p:nvPr/>
        </p:nvCxnSpPr>
        <p:spPr>
          <a:xfrm>
            <a:off x="3275856" y="4365104"/>
            <a:ext cx="72008" cy="9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endCxn id="25" idx="1"/>
          </p:cNvCxnSpPr>
          <p:nvPr/>
        </p:nvCxnSpPr>
        <p:spPr>
          <a:xfrm>
            <a:off x="4139952" y="4221088"/>
            <a:ext cx="1800200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Abrir llave"/>
          <p:cNvSpPr/>
          <p:nvPr/>
        </p:nvSpPr>
        <p:spPr>
          <a:xfrm>
            <a:off x="5940152" y="4437112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8853" t="22906" r="1697" b="34137"/>
          <a:stretch>
            <a:fillRect/>
          </a:stretch>
        </p:blipFill>
        <p:spPr bwMode="auto">
          <a:xfrm>
            <a:off x="0" y="2060848"/>
            <a:ext cx="720080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CuadroTexto"/>
          <p:cNvSpPr txBox="1"/>
          <p:nvPr/>
        </p:nvSpPr>
        <p:spPr>
          <a:xfrm>
            <a:off x="6156176" y="458112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</a:t>
            </a:r>
            <a:r>
              <a:rPr lang="es-MX" sz="1200" dirty="0" smtClean="0"/>
              <a:t>Agrega el o los receptores a la</a:t>
            </a:r>
          </a:p>
          <a:p>
            <a:r>
              <a:rPr lang="es-MX" sz="1200" dirty="0" smtClean="0"/>
              <a:t>Base de Datos</a:t>
            </a:r>
            <a:endParaRPr lang="es-MX" sz="1200" dirty="0"/>
          </a:p>
        </p:txBody>
      </p:sp>
      <p:sp>
        <p:nvSpPr>
          <p:cNvPr id="28" name="27 Abrir llave"/>
          <p:cNvSpPr/>
          <p:nvPr/>
        </p:nvSpPr>
        <p:spPr>
          <a:xfrm>
            <a:off x="3347864" y="4941168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30 CuadroTexto"/>
          <p:cNvSpPr txBox="1"/>
          <p:nvPr/>
        </p:nvSpPr>
        <p:spPr>
          <a:xfrm>
            <a:off x="3563888" y="5085184"/>
            <a:ext cx="17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borra todos los cambios</a:t>
            </a:r>
            <a:endParaRPr lang="es-MX" sz="1200" dirty="0"/>
          </a:p>
        </p:txBody>
      </p:sp>
      <p:sp>
        <p:nvSpPr>
          <p:cNvPr id="26" name="25 Rectángulo"/>
          <p:cNvSpPr/>
          <p:nvPr/>
        </p:nvSpPr>
        <p:spPr>
          <a:xfrm>
            <a:off x="6660232" y="2708920"/>
            <a:ext cx="504056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9" name="28 Conector recto"/>
          <p:cNvCxnSpPr/>
          <p:nvPr/>
        </p:nvCxnSpPr>
        <p:spPr>
          <a:xfrm flipH="1">
            <a:off x="3851920" y="2024844"/>
            <a:ext cx="3528392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 flipH="1" flipV="1">
            <a:off x="6516216" y="3356992"/>
            <a:ext cx="864096" cy="68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Rectángulo"/>
          <p:cNvSpPr/>
          <p:nvPr/>
        </p:nvSpPr>
        <p:spPr>
          <a:xfrm>
            <a:off x="0" y="2780928"/>
            <a:ext cx="6588224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7" name="36 Conector recto"/>
          <p:cNvCxnSpPr/>
          <p:nvPr/>
        </p:nvCxnSpPr>
        <p:spPr>
          <a:xfrm flipH="1" flipV="1">
            <a:off x="6912260" y="2852936"/>
            <a:ext cx="468052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1.2 Olvide mi contraseña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1819" t="19313" r="31655" b="13751"/>
          <a:stretch>
            <a:fillRect/>
          </a:stretch>
        </p:blipFill>
        <p:spPr bwMode="auto">
          <a:xfrm>
            <a:off x="179512" y="1196752"/>
            <a:ext cx="475252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5004048" y="2204864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5436096" y="2276872"/>
            <a:ext cx="300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Campos “nombre y usuario y </a:t>
            </a:r>
          </a:p>
          <a:p>
            <a:r>
              <a:rPr lang="es-MX" dirty="0" smtClean="0"/>
              <a:t>folio” 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>
            <a:off x="5004048" y="3284984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5436096" y="3284984"/>
            <a:ext cx="377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Email al que se mandara la contraseña</a:t>
            </a:r>
          </a:p>
        </p:txBody>
      </p:sp>
      <p:sp>
        <p:nvSpPr>
          <p:cNvPr id="9" name="8 Cerrar llave"/>
          <p:cNvSpPr/>
          <p:nvPr/>
        </p:nvSpPr>
        <p:spPr>
          <a:xfrm>
            <a:off x="5004048" y="4149080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uadroTexto"/>
          <p:cNvSpPr txBox="1"/>
          <p:nvPr/>
        </p:nvSpPr>
        <p:spPr>
          <a:xfrm>
            <a:off x="5497681" y="4077072"/>
            <a:ext cx="3646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Se mandara la contraseña al correo </a:t>
            </a:r>
          </a:p>
          <a:p>
            <a:r>
              <a:rPr lang="es-MX" dirty="0" smtClean="0"/>
              <a:t>electrónico</a:t>
            </a:r>
            <a:endParaRPr lang="es-MX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2.4.4.4 Catálogo – </a:t>
            </a:r>
            <a:r>
              <a:rPr lang="es-MX" sz="3600" dirty="0" smtClean="0"/>
              <a:t>Conceptos(</a:t>
            </a:r>
            <a:r>
              <a:rPr lang="es-MX" sz="3600" dirty="0" smtClean="0"/>
              <a:t>modificar</a:t>
            </a:r>
            <a:r>
              <a:rPr lang="es-MX" sz="3600" dirty="0" smtClean="0"/>
              <a:t>).</a:t>
            </a:r>
            <a:endParaRPr lang="es-MX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3486" b="29364"/>
          <a:stretch>
            <a:fillRect/>
          </a:stretch>
        </p:blipFill>
        <p:spPr bwMode="auto">
          <a:xfrm>
            <a:off x="467544" y="2132856"/>
            <a:ext cx="6303522" cy="288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errar llave"/>
          <p:cNvSpPr/>
          <p:nvPr/>
        </p:nvSpPr>
        <p:spPr>
          <a:xfrm>
            <a:off x="7020272" y="2708920"/>
            <a:ext cx="216024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uadroTexto"/>
          <p:cNvSpPr txBox="1"/>
          <p:nvPr/>
        </p:nvSpPr>
        <p:spPr>
          <a:xfrm>
            <a:off x="7452320" y="3140968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-Podrás modificar los </a:t>
            </a:r>
          </a:p>
          <a:p>
            <a:r>
              <a:rPr lang="es-MX" sz="1200" dirty="0" smtClean="0"/>
              <a:t>Campos que tengan los conceptos</a:t>
            </a:r>
            <a:endParaRPr lang="es-MX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555776" y="5301208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-Modifica los datos</a:t>
            </a:r>
            <a:endParaRPr lang="es-MX" dirty="0"/>
          </a:p>
        </p:txBody>
      </p:sp>
      <p:sp>
        <p:nvSpPr>
          <p:cNvPr id="14" name="13 Abrir llave"/>
          <p:cNvSpPr/>
          <p:nvPr/>
        </p:nvSpPr>
        <p:spPr>
          <a:xfrm rot="5400000">
            <a:off x="3383868" y="4257092"/>
            <a:ext cx="216024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2.4.5 Comprobantes(Seleccionar CFDI).</a:t>
            </a:r>
            <a:endParaRPr lang="es-MX" sz="36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29270" r="5275" b="34137"/>
          <a:stretch>
            <a:fillRect/>
          </a:stretch>
        </p:blipFill>
        <p:spPr bwMode="auto">
          <a:xfrm>
            <a:off x="683568" y="2636912"/>
            <a:ext cx="788957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203848" y="5085184"/>
            <a:ext cx="5498685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MX" dirty="0" smtClean="0"/>
              <a:t>-Lleva a la ventana encargada para generar </a:t>
            </a:r>
            <a:r>
              <a:rPr lang="es-MX" dirty="0" err="1" smtClean="0"/>
              <a:t>cfdi</a:t>
            </a:r>
            <a:r>
              <a:rPr lang="es-MX" dirty="0" smtClean="0"/>
              <a:t> timbrado</a:t>
            </a:r>
            <a:endParaRPr lang="es-MX" dirty="0"/>
          </a:p>
        </p:txBody>
      </p:sp>
      <p:sp>
        <p:nvSpPr>
          <p:cNvPr id="6" name="5 Rectángulo"/>
          <p:cNvSpPr/>
          <p:nvPr/>
        </p:nvSpPr>
        <p:spPr>
          <a:xfrm>
            <a:off x="7308304" y="3429000"/>
            <a:ext cx="1080120" cy="136815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Abrir llave"/>
          <p:cNvSpPr/>
          <p:nvPr/>
        </p:nvSpPr>
        <p:spPr>
          <a:xfrm rot="5400000">
            <a:off x="5616116" y="2312876"/>
            <a:ext cx="432048" cy="5400600"/>
          </a:xfrm>
          <a:prstGeom prst="leftBrace">
            <a:avLst>
              <a:gd name="adj1" fmla="val 8333"/>
              <a:gd name="adj2" fmla="val 121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2.4.5 </a:t>
            </a:r>
            <a:r>
              <a:rPr lang="es-MX" sz="3600" dirty="0" smtClean="0"/>
              <a:t>Comprobantes(Categoría de archivo).</a:t>
            </a:r>
            <a:endParaRPr lang="es-MX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82" t="27679" r="5275" b="30955"/>
          <a:stretch>
            <a:fillRect/>
          </a:stretch>
        </p:blipFill>
        <p:spPr bwMode="auto">
          <a:xfrm>
            <a:off x="457200" y="2574198"/>
            <a:ext cx="8229600" cy="257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2.4.5 </a:t>
            </a:r>
            <a:r>
              <a:rPr lang="es-MX" dirty="0" smtClean="0"/>
              <a:t>Comprobantes(CFDI[XML</a:t>
            </a:r>
            <a:r>
              <a:rPr lang="es-MX" dirty="0" smtClean="0"/>
              <a:t>])</a:t>
            </a:r>
            <a:endParaRPr lang="es-MX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8133" b="13454"/>
          <a:stretch>
            <a:fillRect/>
          </a:stretch>
        </p:blipFill>
        <p:spPr bwMode="auto">
          <a:xfrm>
            <a:off x="0" y="2132856"/>
            <a:ext cx="7397375" cy="284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t="73625" b="6688"/>
          <a:stretch>
            <a:fillRect/>
          </a:stretch>
        </p:blipFill>
        <p:spPr bwMode="auto">
          <a:xfrm>
            <a:off x="0" y="4936484"/>
            <a:ext cx="7380312" cy="97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7775849" y="2204864"/>
            <a:ext cx="1368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Factura</a:t>
            </a:r>
          </a:p>
          <a:p>
            <a:r>
              <a:rPr lang="es-MX" dirty="0" smtClean="0"/>
              <a:t>Encabezado</a:t>
            </a:r>
          </a:p>
          <a:p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7380312" y="2420888"/>
            <a:ext cx="117727" cy="50405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9 Conector recto"/>
          <p:cNvCxnSpPr>
            <a:stCxn id="8" idx="1"/>
            <a:endCxn id="7" idx="1"/>
          </p:cNvCxnSpPr>
          <p:nvPr/>
        </p:nvCxnSpPr>
        <p:spPr>
          <a:xfrm flipV="1">
            <a:off x="7498039" y="2666529"/>
            <a:ext cx="277810" cy="63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0" y="2420888"/>
            <a:ext cx="7308304" cy="504056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Rectángulo"/>
          <p:cNvSpPr/>
          <p:nvPr/>
        </p:nvSpPr>
        <p:spPr>
          <a:xfrm>
            <a:off x="0" y="2924944"/>
            <a:ext cx="7308304" cy="7200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Rectángulo"/>
          <p:cNvSpPr/>
          <p:nvPr/>
        </p:nvSpPr>
        <p:spPr>
          <a:xfrm>
            <a:off x="0" y="2996952"/>
            <a:ext cx="7308304" cy="7200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6" name="15 Conector recto"/>
          <p:cNvCxnSpPr>
            <a:stCxn id="21" idx="1"/>
            <a:endCxn id="13" idx="3"/>
          </p:cNvCxnSpPr>
          <p:nvPr/>
        </p:nvCxnSpPr>
        <p:spPr>
          <a:xfrm flipH="1" flipV="1">
            <a:off x="7308304" y="2960948"/>
            <a:ext cx="504056" cy="18002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17 Conector recto"/>
          <p:cNvCxnSpPr>
            <a:stCxn id="24" idx="1"/>
            <a:endCxn id="14" idx="3"/>
          </p:cNvCxnSpPr>
          <p:nvPr/>
        </p:nvCxnSpPr>
        <p:spPr>
          <a:xfrm flipH="1" flipV="1">
            <a:off x="7308304" y="3032956"/>
            <a:ext cx="504056" cy="75608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20 Abrir llave"/>
          <p:cNvSpPr/>
          <p:nvPr/>
        </p:nvSpPr>
        <p:spPr>
          <a:xfrm>
            <a:off x="7812360" y="2852936"/>
            <a:ext cx="72008" cy="576064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23 Abrir llave"/>
          <p:cNvSpPr/>
          <p:nvPr/>
        </p:nvSpPr>
        <p:spPr>
          <a:xfrm>
            <a:off x="7812360" y="3501008"/>
            <a:ext cx="72008" cy="576064"/>
          </a:xfrm>
          <a:prstGeom prst="lef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26 Rectángulo"/>
          <p:cNvSpPr/>
          <p:nvPr/>
        </p:nvSpPr>
        <p:spPr>
          <a:xfrm>
            <a:off x="0" y="5013176"/>
            <a:ext cx="7308304" cy="720080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8" name="27 Conector recto"/>
          <p:cNvCxnSpPr>
            <a:stCxn id="29" idx="1"/>
            <a:endCxn id="7170" idx="3"/>
          </p:cNvCxnSpPr>
          <p:nvPr/>
        </p:nvCxnSpPr>
        <p:spPr>
          <a:xfrm flipH="1" flipV="1">
            <a:off x="7397375" y="3555501"/>
            <a:ext cx="414985" cy="91761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28 Abrir llave"/>
          <p:cNvSpPr/>
          <p:nvPr/>
        </p:nvSpPr>
        <p:spPr>
          <a:xfrm>
            <a:off x="7812360" y="4185084"/>
            <a:ext cx="72008" cy="576064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Rectángulo"/>
          <p:cNvSpPr/>
          <p:nvPr/>
        </p:nvSpPr>
        <p:spPr>
          <a:xfrm>
            <a:off x="0" y="3068960"/>
            <a:ext cx="7308304" cy="872480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8" name="37 Conector recto"/>
          <p:cNvCxnSpPr>
            <a:stCxn id="39" idx="1"/>
            <a:endCxn id="7171" idx="3"/>
          </p:cNvCxnSpPr>
          <p:nvPr/>
        </p:nvCxnSpPr>
        <p:spPr>
          <a:xfrm flipH="1">
            <a:off x="7380312" y="5157192"/>
            <a:ext cx="432048" cy="26628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38 Abrir llave"/>
          <p:cNvSpPr/>
          <p:nvPr/>
        </p:nvSpPr>
        <p:spPr>
          <a:xfrm>
            <a:off x="7812360" y="4869160"/>
            <a:ext cx="72008" cy="576064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40 CuadroTexto"/>
          <p:cNvSpPr txBox="1"/>
          <p:nvPr/>
        </p:nvSpPr>
        <p:spPr>
          <a:xfrm>
            <a:off x="8028384" y="29969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Emisor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7956376" y="3645024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Receptor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7971948" y="4293096"/>
            <a:ext cx="117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Conceptos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7971948" y="5085184"/>
            <a:ext cx="901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Timbre </a:t>
            </a:r>
          </a:p>
          <a:p>
            <a:r>
              <a:rPr lang="es-MX" dirty="0" smtClean="0"/>
              <a:t>Fiscal</a:t>
            </a:r>
          </a:p>
          <a:p>
            <a:r>
              <a:rPr lang="es-MX" dirty="0" smtClean="0"/>
              <a:t>Digital</a:t>
            </a:r>
          </a:p>
          <a:p>
            <a:endParaRPr lang="es-MX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2.4.5 </a:t>
            </a:r>
            <a:r>
              <a:rPr lang="es-MX" dirty="0" smtClean="0"/>
              <a:t>Comprobantes(CFDI[PDF</a:t>
            </a:r>
            <a:r>
              <a:rPr lang="es-MX" dirty="0" smtClean="0"/>
              <a:t>])</a:t>
            </a:r>
            <a:endParaRPr lang="es-MX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26088" r="21376" b="21409"/>
          <a:stretch>
            <a:fillRect/>
          </a:stretch>
        </p:blipFill>
        <p:spPr bwMode="auto">
          <a:xfrm>
            <a:off x="1979712" y="1628800"/>
            <a:ext cx="475252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19561" t="53937" r="21588" b="7672"/>
          <a:stretch>
            <a:fillRect/>
          </a:stretch>
        </p:blipFill>
        <p:spPr bwMode="auto">
          <a:xfrm>
            <a:off x="2051720" y="4365104"/>
            <a:ext cx="460851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3131840" y="1844824"/>
            <a:ext cx="1872208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2195736" y="2564904"/>
            <a:ext cx="2016224" cy="5040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2195736" y="3068960"/>
            <a:ext cx="4392488" cy="864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Rectángulo"/>
          <p:cNvSpPr/>
          <p:nvPr/>
        </p:nvSpPr>
        <p:spPr>
          <a:xfrm>
            <a:off x="2195736" y="4509120"/>
            <a:ext cx="4176464" cy="288032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Rectángulo"/>
          <p:cNvSpPr/>
          <p:nvPr/>
        </p:nvSpPr>
        <p:spPr>
          <a:xfrm>
            <a:off x="2195736" y="4797152"/>
            <a:ext cx="4392488" cy="10081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611560" y="191683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emisor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83568" y="2636912"/>
            <a:ext cx="98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receptor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83568" y="3212976"/>
            <a:ext cx="114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conceptos</a:t>
            </a:r>
            <a:endParaRPr lang="es-MX" dirty="0"/>
          </a:p>
        </p:txBody>
      </p:sp>
      <p:sp>
        <p:nvSpPr>
          <p:cNvPr id="14" name="13 CuadroTexto"/>
          <p:cNvSpPr txBox="1"/>
          <p:nvPr/>
        </p:nvSpPr>
        <p:spPr>
          <a:xfrm>
            <a:off x="6804248" y="4221088"/>
            <a:ext cx="205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Factura encabezado</a:t>
            </a:r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611560" y="4797152"/>
            <a:ext cx="901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Timbre </a:t>
            </a:r>
          </a:p>
          <a:p>
            <a:r>
              <a:rPr lang="es-MX" dirty="0" smtClean="0"/>
              <a:t>Fiscal</a:t>
            </a:r>
          </a:p>
          <a:p>
            <a:r>
              <a:rPr lang="es-MX" dirty="0" smtClean="0"/>
              <a:t>Digital</a:t>
            </a:r>
          </a:p>
          <a:p>
            <a:endParaRPr lang="es-MX" dirty="0" smtClean="0"/>
          </a:p>
        </p:txBody>
      </p:sp>
      <p:sp>
        <p:nvSpPr>
          <p:cNvPr id="17" name="16 Cerrar llave"/>
          <p:cNvSpPr/>
          <p:nvPr/>
        </p:nvSpPr>
        <p:spPr>
          <a:xfrm>
            <a:off x="1475656" y="4869160"/>
            <a:ext cx="45719" cy="79208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Cerrar llave"/>
          <p:cNvSpPr/>
          <p:nvPr/>
        </p:nvSpPr>
        <p:spPr>
          <a:xfrm>
            <a:off x="1763688" y="3284984"/>
            <a:ext cx="72008" cy="2880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Cerrar llave"/>
          <p:cNvSpPr/>
          <p:nvPr/>
        </p:nvSpPr>
        <p:spPr>
          <a:xfrm>
            <a:off x="1619672" y="2708920"/>
            <a:ext cx="72008" cy="2880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19 Abrir llave"/>
          <p:cNvSpPr/>
          <p:nvPr/>
        </p:nvSpPr>
        <p:spPr>
          <a:xfrm>
            <a:off x="6732240" y="4221088"/>
            <a:ext cx="144016" cy="288032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21 Conector recto"/>
          <p:cNvCxnSpPr>
            <a:stCxn id="19" idx="1"/>
          </p:cNvCxnSpPr>
          <p:nvPr/>
        </p:nvCxnSpPr>
        <p:spPr>
          <a:xfrm flipV="1">
            <a:off x="1691680" y="2780928"/>
            <a:ext cx="504056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24 Conector recto"/>
          <p:cNvCxnSpPr>
            <a:stCxn id="18" idx="1"/>
            <a:endCxn id="8" idx="1"/>
          </p:cNvCxnSpPr>
          <p:nvPr/>
        </p:nvCxnSpPr>
        <p:spPr>
          <a:xfrm>
            <a:off x="1835696" y="3429000"/>
            <a:ext cx="360040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25 Conector recto"/>
          <p:cNvCxnSpPr>
            <a:stCxn id="17" idx="1"/>
          </p:cNvCxnSpPr>
          <p:nvPr/>
        </p:nvCxnSpPr>
        <p:spPr>
          <a:xfrm>
            <a:off x="1521375" y="5265204"/>
            <a:ext cx="746369" cy="10801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30 Conector recto"/>
          <p:cNvCxnSpPr>
            <a:stCxn id="20" idx="1"/>
            <a:endCxn id="9" idx="3"/>
          </p:cNvCxnSpPr>
          <p:nvPr/>
        </p:nvCxnSpPr>
        <p:spPr>
          <a:xfrm flipH="1">
            <a:off x="6372200" y="4365104"/>
            <a:ext cx="360040" cy="2880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2.Interfaz del sistema</a:t>
            </a:r>
            <a:endParaRPr lang="es-MX" dirty="0"/>
          </a:p>
        </p:txBody>
      </p:sp>
      <p:sp>
        <p:nvSpPr>
          <p:cNvPr id="6" name="5 Abrir llave"/>
          <p:cNvSpPr/>
          <p:nvPr/>
        </p:nvSpPr>
        <p:spPr>
          <a:xfrm rot="16200000" flipH="1">
            <a:off x="3359549" y="-1658741"/>
            <a:ext cx="445193" cy="7164291"/>
          </a:xfrm>
          <a:prstGeom prst="leftBrace">
            <a:avLst>
              <a:gd name="adj1" fmla="val 8333"/>
              <a:gd name="adj2" fmla="val 491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2915816" y="134076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encabezado</a:t>
            </a:r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7092280" y="2492896"/>
            <a:ext cx="288032" cy="15121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7452320" y="306896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cuerpo</a:t>
            </a:r>
            <a:endParaRPr lang="es-MX" dirty="0"/>
          </a:p>
        </p:txBody>
      </p:sp>
      <p:sp>
        <p:nvSpPr>
          <p:cNvPr id="10" name="9 Cerrar llave"/>
          <p:cNvSpPr/>
          <p:nvPr/>
        </p:nvSpPr>
        <p:spPr>
          <a:xfrm>
            <a:off x="7164288" y="4077072"/>
            <a:ext cx="216024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7524328" y="43651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Pie de pagina</a:t>
            </a:r>
            <a:endParaRPr lang="es-MX" dirty="0"/>
          </a:p>
        </p:txBody>
      </p:sp>
      <p:sp>
        <p:nvSpPr>
          <p:cNvPr id="12" name="11 Cerrar llave"/>
          <p:cNvSpPr/>
          <p:nvPr/>
        </p:nvSpPr>
        <p:spPr>
          <a:xfrm rot="5400000">
            <a:off x="269776" y="5103440"/>
            <a:ext cx="432048" cy="9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0" y="5661248"/>
            <a:ext cx="148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Menú vertical</a:t>
            </a:r>
            <a:endParaRPr lang="es-MX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t="18500"/>
          <a:stretch>
            <a:fillRect/>
          </a:stretch>
        </p:blipFill>
        <p:spPr bwMode="auto">
          <a:xfrm>
            <a:off x="0" y="2090458"/>
            <a:ext cx="7164288" cy="3282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2.1 cabecera</a:t>
            </a:r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14563"/>
          <a:stretch>
            <a:fillRect/>
          </a:stretch>
        </p:blipFill>
        <p:spPr bwMode="auto">
          <a:xfrm>
            <a:off x="0" y="2132856"/>
            <a:ext cx="9086850" cy="52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356992"/>
            <a:ext cx="1187624" cy="1187624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1547664" y="3429000"/>
            <a:ext cx="1803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Botón de menú:</a:t>
            </a:r>
          </a:p>
          <a:p>
            <a:r>
              <a:rPr lang="es-MX" dirty="0" smtClean="0"/>
              <a:t>1- esconde menú</a:t>
            </a:r>
          </a:p>
          <a:p>
            <a:r>
              <a:rPr lang="es-MX" dirty="0" smtClean="0"/>
              <a:t>2-nuestra menú</a:t>
            </a:r>
            <a:endParaRPr lang="es-MX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2377" t="23625" r="90491" b="14563"/>
          <a:stretch>
            <a:fillRect/>
          </a:stretch>
        </p:blipFill>
        <p:spPr bwMode="auto">
          <a:xfrm>
            <a:off x="5004048" y="3645024"/>
            <a:ext cx="1152129" cy="66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6444208" y="3429000"/>
            <a:ext cx="2505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Logo de la empresa:</a:t>
            </a:r>
          </a:p>
          <a:p>
            <a:r>
              <a:rPr lang="es-MX" dirty="0" smtClean="0"/>
              <a:t>Al presionar te lleva a la </a:t>
            </a:r>
          </a:p>
          <a:p>
            <a:r>
              <a:rPr lang="es-MX" dirty="0" smtClean="0"/>
              <a:t>Bienvenida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93014" t="22249" b="14563"/>
          <a:stretch>
            <a:fillRect/>
          </a:stretch>
        </p:blipFill>
        <p:spPr bwMode="auto">
          <a:xfrm>
            <a:off x="3779912" y="4941168"/>
            <a:ext cx="1224136" cy="74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3131840" y="5661248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Botón de salir:</a:t>
            </a:r>
          </a:p>
          <a:p>
            <a:r>
              <a:rPr lang="es-MX" dirty="0" smtClean="0"/>
              <a:t>Sale de la sesión de usuario</a:t>
            </a:r>
            <a:endParaRPr lang="es-MX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2.2 Menú Vertical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2195736" y="1628800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errar llave"/>
          <p:cNvSpPr/>
          <p:nvPr/>
        </p:nvSpPr>
        <p:spPr>
          <a:xfrm>
            <a:off x="7236296" y="2708920"/>
            <a:ext cx="360040" cy="2952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668344" y="3717032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Menú</a:t>
            </a:r>
          </a:p>
          <a:p>
            <a:r>
              <a:rPr lang="es-MX" dirty="0" smtClean="0"/>
              <a:t>Direcciona a los módulos.</a:t>
            </a:r>
          </a:p>
        </p:txBody>
      </p:sp>
      <p:sp>
        <p:nvSpPr>
          <p:cNvPr id="8" name="7 Cerrar llave"/>
          <p:cNvSpPr/>
          <p:nvPr/>
        </p:nvSpPr>
        <p:spPr>
          <a:xfrm>
            <a:off x="2123728" y="2924944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>
            <a:off x="2123728" y="3501008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errar llave"/>
          <p:cNvSpPr/>
          <p:nvPr/>
        </p:nvSpPr>
        <p:spPr>
          <a:xfrm>
            <a:off x="2123728" y="4077072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errar llave"/>
          <p:cNvSpPr/>
          <p:nvPr/>
        </p:nvSpPr>
        <p:spPr>
          <a:xfrm>
            <a:off x="2123728" y="4581128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errar llave"/>
          <p:cNvSpPr/>
          <p:nvPr/>
        </p:nvSpPr>
        <p:spPr>
          <a:xfrm>
            <a:off x="2051720" y="5085184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CuadroTexto"/>
          <p:cNvSpPr txBox="1"/>
          <p:nvPr/>
        </p:nvSpPr>
        <p:spPr>
          <a:xfrm>
            <a:off x="2699792" y="1844824"/>
            <a:ext cx="406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Foto de perfil, Vincula al Perfil de Usuario</a:t>
            </a:r>
            <a:endParaRPr lang="es-MX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771800" y="2852936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2.4.2) </a:t>
            </a:r>
            <a:r>
              <a:rPr lang="es-MX" dirty="0" smtClean="0"/>
              <a:t>Generar CFDI</a:t>
            </a:r>
            <a:endParaRPr lang="es-MX" dirty="0"/>
          </a:p>
        </p:txBody>
      </p:sp>
      <p:sp>
        <p:nvSpPr>
          <p:cNvPr id="17" name="16 CuadroTexto"/>
          <p:cNvSpPr txBox="1"/>
          <p:nvPr/>
        </p:nvSpPr>
        <p:spPr>
          <a:xfrm>
            <a:off x="2843808" y="3356992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2.4.3) Información General</a:t>
            </a:r>
            <a:endParaRPr lang="es-MX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699792" y="4005064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2.4.4) Catálogos</a:t>
            </a:r>
            <a:endParaRPr lang="es-MX" dirty="0"/>
          </a:p>
        </p:txBody>
      </p:sp>
      <p:sp>
        <p:nvSpPr>
          <p:cNvPr id="19" name="18 CuadroTexto"/>
          <p:cNvSpPr txBox="1"/>
          <p:nvPr/>
        </p:nvSpPr>
        <p:spPr>
          <a:xfrm>
            <a:off x="2699792" y="4581128"/>
            <a:ext cx="444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Conceptos </a:t>
            </a:r>
            <a:r>
              <a:rPr lang="es-MX" dirty="0" smtClean="0"/>
              <a:t>-&gt; vinculo a catalogo de conceptos</a:t>
            </a:r>
            <a:endParaRPr lang="es-MX" dirty="0"/>
          </a:p>
        </p:txBody>
      </p:sp>
      <p:sp>
        <p:nvSpPr>
          <p:cNvPr id="20" name="19 CuadroTexto"/>
          <p:cNvSpPr txBox="1"/>
          <p:nvPr/>
        </p:nvSpPr>
        <p:spPr>
          <a:xfrm>
            <a:off x="2771800" y="5157192"/>
            <a:ext cx="215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2.4.5) </a:t>
            </a:r>
            <a:r>
              <a:rPr lang="es-MX" dirty="0" smtClean="0"/>
              <a:t>Comprobantes</a:t>
            </a:r>
            <a:endParaRPr lang="es-MX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t="25219" r="86445" b="31469"/>
          <a:stretch>
            <a:fillRect/>
          </a:stretch>
        </p:blipFill>
        <p:spPr bwMode="auto">
          <a:xfrm>
            <a:off x="0" y="1628799"/>
            <a:ext cx="2051720" cy="388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2.2 Menú Vertical[SUB MENU]</a:t>
            </a:r>
            <a:endParaRPr lang="es-MX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744" t="53937" r="83760" b="29329"/>
          <a:stretch>
            <a:fillRect/>
          </a:stretch>
        </p:blipFill>
        <p:spPr bwMode="auto">
          <a:xfrm>
            <a:off x="1043608" y="2348880"/>
            <a:ext cx="201622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744" t="43109" r="83206" b="29329"/>
          <a:stretch>
            <a:fillRect/>
          </a:stretch>
        </p:blipFill>
        <p:spPr bwMode="auto">
          <a:xfrm>
            <a:off x="5508104" y="2348880"/>
            <a:ext cx="208823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1763688" y="5301208"/>
            <a:ext cx="571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AQUÍ ESTA INDICADO QUE PESTAÑAS TENDRAN SUB MENU</a:t>
            </a:r>
            <a:endParaRPr lang="es-MX" dirty="0"/>
          </a:p>
        </p:txBody>
      </p:sp>
      <p:sp>
        <p:nvSpPr>
          <p:cNvPr id="10" name="9 CuadroTexto"/>
          <p:cNvSpPr txBox="1"/>
          <p:nvPr/>
        </p:nvSpPr>
        <p:spPr>
          <a:xfrm>
            <a:off x="611560" y="3645024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2.4.3) Información General</a:t>
            </a:r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652120" y="1916832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2.4.4) Catálogos</a:t>
            </a:r>
            <a:endParaRPr lang="es-MX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2.3 Pie de pagina</a:t>
            </a:r>
            <a:endParaRPr lang="es-MX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64272" r="7958" b="7090"/>
          <a:stretch>
            <a:fillRect/>
          </a:stretch>
        </p:blipFill>
        <p:spPr bwMode="auto">
          <a:xfrm>
            <a:off x="395536" y="2348880"/>
            <a:ext cx="854494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043608" y="4365104"/>
            <a:ext cx="760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Muestra los teléfonos de contacto, email , horarios de atención y redes sociales</a:t>
            </a:r>
            <a:endParaRPr lang="es-MX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2.4.1 Pagina de Bienvenida</a:t>
            </a:r>
            <a:endParaRPr lang="es-MX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8133"/>
          <a:stretch>
            <a:fillRect/>
          </a:stretch>
        </p:blipFill>
        <p:spPr bwMode="auto">
          <a:xfrm>
            <a:off x="457200" y="1969233"/>
            <a:ext cx="8229600" cy="378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1161</Words>
  <Application>Microsoft Office PowerPoint</Application>
  <PresentationFormat>Presentación en pantalla (4:3)</PresentationFormat>
  <Paragraphs>201</Paragraphs>
  <Slides>34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Tema de Office</vt:lpstr>
      <vt:lpstr>Sistema de Gestión de Comprobantes Fiscales Digitales (CFDI v 3.3)por Internet</vt:lpstr>
      <vt:lpstr>1.login</vt:lpstr>
      <vt:lpstr>1.2 Olvide mi contraseña</vt:lpstr>
      <vt:lpstr>2.Interfaz del sistema</vt:lpstr>
      <vt:lpstr>2.1 cabecera</vt:lpstr>
      <vt:lpstr>2.2 Menú Vertical</vt:lpstr>
      <vt:lpstr>2.2 Menú Vertical[SUB MENU]</vt:lpstr>
      <vt:lpstr>2.3 Pie de pagina</vt:lpstr>
      <vt:lpstr>2.4.1 Pagina de Bienvenida</vt:lpstr>
      <vt:lpstr>2.4.2 Generar CFDI(Emisor)</vt:lpstr>
      <vt:lpstr>2.4.2 Generar CFDI(Receptor)</vt:lpstr>
      <vt:lpstr>2.4.2 Generar CFDI(Comprobante)</vt:lpstr>
      <vt:lpstr>2.4.2 Generar CFDI(Conceptos parte1)</vt:lpstr>
      <vt:lpstr>2.4.2 Generar CFDI(Conceptos parte2)</vt:lpstr>
      <vt:lpstr>2.4.2 Generar CFDI(Conceptos parte4)</vt:lpstr>
      <vt:lpstr>2.4.2 Generar CFDI(Conceptos parte5)</vt:lpstr>
      <vt:lpstr>2.4.3 Información General(Mi perfil)</vt:lpstr>
      <vt:lpstr>2.4.3 Información General(Editar mi perfil)</vt:lpstr>
      <vt:lpstr>2.4.4.1 Catálogo - Usuarios.</vt:lpstr>
      <vt:lpstr>2.4.4.1 Catálogo – Usuarios(agregar).</vt:lpstr>
      <vt:lpstr>2.4.4.1 Catálogo – Usuarios(modificar).</vt:lpstr>
      <vt:lpstr>2.4.4.2 Catálogo - Emisor.</vt:lpstr>
      <vt:lpstr>2.4.4.1 Catálogo – Emisor(agregar).</vt:lpstr>
      <vt:lpstr>2.4.4.1 Catálogo – Emisor(modificar).</vt:lpstr>
      <vt:lpstr>2.4.4.3 Catálogo - Receptor.</vt:lpstr>
      <vt:lpstr>2.4.4.3 Catálogo – Receptor(agregar).</vt:lpstr>
      <vt:lpstr>2.4.4.3 Catálogo – Receptor(modificar).</vt:lpstr>
      <vt:lpstr>2.4.5 Catálogo - Conceptos.</vt:lpstr>
      <vt:lpstr>2.4.4.4 Catálogo – Conceptos(agregar).</vt:lpstr>
      <vt:lpstr>2.4.4.4 Catálogo – Conceptos(modificar).</vt:lpstr>
      <vt:lpstr>2.4.5 Comprobantes(Seleccionar CFDI).</vt:lpstr>
      <vt:lpstr>2.4.5 Comprobantes(Categoría de archivo).</vt:lpstr>
      <vt:lpstr>2.4.5 Comprobantes(CFDI[XML])</vt:lpstr>
      <vt:lpstr>2.4.5 Comprobantes(CFDI[PDF])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Armando Moreno</dc:creator>
  <cp:lastModifiedBy>Armando Moreno</cp:lastModifiedBy>
  <cp:revision>70</cp:revision>
  <dcterms:created xsi:type="dcterms:W3CDTF">2018-11-09T21:47:40Z</dcterms:created>
  <dcterms:modified xsi:type="dcterms:W3CDTF">2018-11-11T19:13:43Z</dcterms:modified>
</cp:coreProperties>
</file>